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Transparência ativa e passiva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Estratégias para fortalecer o acesso a informações públicas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324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Terceira Etapa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e Execução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um Plano de Trabalho precisa ter?</a:t>
            </a:r>
          </a:p>
          <a:p>
            <a:pPr lvl="1"/>
            <a:r>
              <a:rPr lang="pt-BR" dirty="0" smtClean="0"/>
              <a:t>Objetivo final;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Medidas para atingir este objetivo;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Órgãos e pessoas responsáveis por cada medida;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Prazos claros;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Revisão após um período previamente estabelecido;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4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Terceira Etapa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e Execução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aphicFrame>
        <p:nvGraphicFramePr>
          <p:cNvPr id="8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441803"/>
              </p:ext>
            </p:extLst>
          </p:nvPr>
        </p:nvGraphicFramePr>
        <p:xfrm>
          <a:off x="677334" y="2770188"/>
          <a:ext cx="8948736" cy="257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84"/>
                <a:gridCol w="2237184"/>
                <a:gridCol w="2237184"/>
                <a:gridCol w="2237184"/>
              </a:tblGrid>
              <a:tr h="38020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quê?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Como?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Quem?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Quando?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0206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Divulgar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endereços dos imóveis públicos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542925" algn="l"/>
                        </a:tabLst>
                      </a:pP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Fazer levantamento no cadastro de imóveis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Divisão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patrimônio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</a:t>
                      </a: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/2018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80206">
                <a:tc vMerge="1">
                  <a:txBody>
                    <a:bodyPr/>
                    <a:lstStyle/>
                    <a:p>
                      <a:pPr algn="l"/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542925" algn="l"/>
                        </a:tabLst>
                      </a:pP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Organizar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planilha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Divisão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patrimônio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Dez/2018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80206">
                <a:tc vMerge="1">
                  <a:txBody>
                    <a:bodyPr/>
                    <a:lstStyle/>
                    <a:p>
                      <a:pPr algn="ctr"/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  <a:tabLst>
                          <a:tab pos="542925" algn="l"/>
                        </a:tabLst>
                      </a:pPr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Colocar planilha no site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Divisão de TI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Jan/2019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34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das informações no Observatório Social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um OS precisa ter para organizar suas ações em transparência?</a:t>
            </a:r>
          </a:p>
          <a:p>
            <a:pPr lvl="1"/>
            <a:r>
              <a:rPr lang="pt-BR" dirty="0" smtClean="0"/>
              <a:t>Saber </a:t>
            </a:r>
            <a:r>
              <a:rPr lang="pt-BR" b="1" u="sng" dirty="0" smtClean="0"/>
              <a:t>o que já foi</a:t>
            </a:r>
            <a:r>
              <a:rPr lang="pt-BR" dirty="0" smtClean="0"/>
              <a:t> pedido;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Saber </a:t>
            </a:r>
            <a:r>
              <a:rPr lang="pt-BR" b="1" u="sng" dirty="0" smtClean="0"/>
              <a:t>quando foi</a:t>
            </a:r>
            <a:r>
              <a:rPr lang="pt-BR" b="1" dirty="0" smtClean="0"/>
              <a:t> </a:t>
            </a:r>
            <a:r>
              <a:rPr lang="pt-BR" dirty="0" smtClean="0"/>
              <a:t>pedido;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Saber </a:t>
            </a:r>
            <a:r>
              <a:rPr lang="pt-BR" b="1" u="sng" dirty="0" smtClean="0"/>
              <a:t>como foi</a:t>
            </a:r>
            <a:r>
              <a:rPr lang="pt-BR" dirty="0" smtClean="0"/>
              <a:t> pedido;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Saber </a:t>
            </a:r>
            <a:r>
              <a:rPr lang="pt-BR" b="1" u="sng" dirty="0" smtClean="0"/>
              <a:t>o que precisa ser</a:t>
            </a:r>
            <a:r>
              <a:rPr lang="pt-BR" b="1" dirty="0" smtClean="0"/>
              <a:t> </a:t>
            </a:r>
            <a:r>
              <a:rPr lang="pt-BR" dirty="0" smtClean="0"/>
              <a:t>pedido;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69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Questões interessantes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55369"/>
              </p:ext>
            </p:extLst>
          </p:nvPr>
        </p:nvGraphicFramePr>
        <p:xfrm>
          <a:off x="677863" y="2160588"/>
          <a:ext cx="85963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Nem toda informação pública está só com a</a:t>
                      </a:r>
                      <a:r>
                        <a:rPr lang="pt-BR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Prefeitura/Câmara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Consumo de água de órgãos públicos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Corsan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Consumo de energia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CEEE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PPCI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Corpo de Bombeiros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Reformas/obras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CREA/CRA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Repasses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Governo</a:t>
                      </a:r>
                      <a:r>
                        <a:rPr lang="pt-BR" baseline="0" dirty="0" smtClean="0"/>
                        <a:t> estadual/federal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Auditorias/Relatórios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Tribunal de Contas do Estado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1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Questões interessantes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Notificação de recebimento de recursos federais (Art. 2º - LF 9.452/97)</a:t>
            </a:r>
          </a:p>
          <a:p>
            <a:pPr lvl="1"/>
            <a:r>
              <a:rPr lang="pt-BR" dirty="0" smtClean="0"/>
              <a:t>A Prefeitura [...] notificará os partidos políticos, os sindicatos de trabalhadores e as entidades empresariais, com sede no município, da respectiva liberação, no prazo de 2 dias úteis, contado da data de recebimento dos recursos;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46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Transparência Ativa</a:t>
            </a:r>
          </a:p>
          <a:p>
            <a:pPr lvl="1"/>
            <a:r>
              <a:rPr lang="pt-BR" dirty="0"/>
              <a:t>É</a:t>
            </a:r>
            <a:r>
              <a:rPr lang="pt-BR" dirty="0" smtClean="0"/>
              <a:t> a disponibilização de informações autônoma, proativa, sem necessidade de requerimentos</a:t>
            </a:r>
          </a:p>
          <a:p>
            <a:pPr lvl="1"/>
            <a:endParaRPr lang="pt-BR" dirty="0"/>
          </a:p>
          <a:p>
            <a:r>
              <a:rPr lang="pt-BR" dirty="0" smtClean="0"/>
              <a:t>Transparência Passiva</a:t>
            </a:r>
          </a:p>
          <a:p>
            <a:pPr lvl="1"/>
            <a:r>
              <a:rPr lang="pt-BR" dirty="0" smtClean="0"/>
              <a:t>É a disponibilização de informações mediante provocação ou requerimento, por meio do canal adequado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63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4" y="203200"/>
            <a:ext cx="8596668" cy="1320800"/>
          </a:xfrm>
        </p:spPr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 Etapa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Inicial da Política de Informações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913" y="1727200"/>
            <a:ext cx="8543110" cy="44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1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 Etapa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Regulamento Local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essencial que esteja previsto?</a:t>
            </a:r>
          </a:p>
          <a:p>
            <a:pPr lvl="1"/>
            <a:r>
              <a:rPr lang="pt-BR" dirty="0" smtClean="0"/>
              <a:t>Quem é o gestor central da LAI no ente público;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Qual é o procedimento (como tramitam os requerimentos);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Quem é o responsável por receber e responder recursos em caso de negativa;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02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 Etapa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Gestor Central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o gestor central?</a:t>
            </a:r>
          </a:p>
          <a:p>
            <a:pPr lvl="1"/>
            <a:r>
              <a:rPr lang="pt-BR" dirty="0" smtClean="0"/>
              <a:t>O ideal é que o gestor não seja diretamente o Prefeito ou Secretário;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ideal é que o gestor já tenha alguma experiência no ente público;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ideal é que o gestor tenha habilidade com computador; 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5743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Etapa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da Política de Informações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176" y="1930399"/>
            <a:ext cx="8356826" cy="444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9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Etapa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Política de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essencial considerar?</a:t>
            </a:r>
          </a:p>
          <a:p>
            <a:pPr lvl="1"/>
            <a:r>
              <a:rPr lang="pt-BR" dirty="0" smtClean="0"/>
              <a:t>Sem controle de prazos e responsabilização por descumprimentos é difícil avançar;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Nem todo atraso é má-fé, desorganização e falta de recursos (pessoal, conhecimento e equipamento) afetam bastante;</a:t>
            </a:r>
          </a:p>
          <a:p>
            <a:pPr lvl="1"/>
            <a:endParaRPr lang="pt-BR" dirty="0"/>
          </a:p>
          <a:p>
            <a:r>
              <a:rPr lang="pt-BR" dirty="0" smtClean="0"/>
              <a:t>Para que servem os relatórios?</a:t>
            </a:r>
          </a:p>
          <a:p>
            <a:pPr lvl="1"/>
            <a:r>
              <a:rPr lang="pt-BR" dirty="0" smtClean="0"/>
              <a:t>Demonstrar que a Política de Informações está funcionando;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Demonstrar quais são as áreas que a população mais precisa de </a:t>
            </a:r>
            <a:r>
              <a:rPr lang="pt-BR" dirty="0" err="1" smtClean="0"/>
              <a:t>info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49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Etapa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Política de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Ainda sobre os relatórios</a:t>
            </a:r>
          </a:p>
          <a:p>
            <a:pPr lvl="1"/>
            <a:r>
              <a:rPr lang="pt-BR" dirty="0" smtClean="0"/>
              <a:t>Número</a:t>
            </a:r>
            <a:r>
              <a:rPr lang="pt-BR" b="1" dirty="0" smtClean="0"/>
              <a:t> </a:t>
            </a:r>
            <a:r>
              <a:rPr lang="pt-BR" b="1" u="sng" dirty="0" smtClean="0"/>
              <a:t>alto</a:t>
            </a:r>
            <a:r>
              <a:rPr lang="pt-BR" b="1" dirty="0" smtClean="0"/>
              <a:t> </a:t>
            </a:r>
            <a:r>
              <a:rPr lang="pt-BR" dirty="0" smtClean="0"/>
              <a:t>de requerimentos pode indicar problemas na transparência ativa </a:t>
            </a:r>
          </a:p>
          <a:p>
            <a:pPr lvl="2"/>
            <a:r>
              <a:rPr lang="pt-BR" b="1" dirty="0" smtClean="0"/>
              <a:t>Informação ausente no site;</a:t>
            </a:r>
          </a:p>
          <a:p>
            <a:pPr lvl="2"/>
            <a:r>
              <a:rPr lang="pt-BR" b="1" dirty="0" smtClean="0"/>
              <a:t>Acesso difícil/complexo;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Número </a:t>
            </a:r>
            <a:r>
              <a:rPr lang="pt-BR" b="1" u="sng" dirty="0" smtClean="0"/>
              <a:t>baixo</a:t>
            </a:r>
            <a:r>
              <a:rPr lang="pt-BR" dirty="0" smtClean="0"/>
              <a:t> de requerimentos pode indicar que a população não sabe onde e/ou como fazer requerimentos de informação</a:t>
            </a:r>
          </a:p>
          <a:p>
            <a:pPr lvl="2"/>
            <a:r>
              <a:rPr lang="pt-BR" b="1" dirty="0" smtClean="0"/>
              <a:t>Pouca divulgação;</a:t>
            </a:r>
          </a:p>
          <a:p>
            <a:pPr lvl="2"/>
            <a:r>
              <a:rPr lang="pt-BR" b="1" dirty="0" smtClean="0"/>
              <a:t>Ferramentas de difícil utilização;</a:t>
            </a:r>
          </a:p>
          <a:p>
            <a:pPr lvl="2"/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8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Terceira Etapa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e Execução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9500" y="2067154"/>
            <a:ext cx="8547100" cy="453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478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Facetado</vt:lpstr>
      <vt:lpstr>Transparência ativa e passiva</vt:lpstr>
      <vt:lpstr>Conceitos iniciais</vt:lpstr>
      <vt:lpstr>Primeira Etapa Gestão Inicial da Política de Informações</vt:lpstr>
      <vt:lpstr>Primeira Etapa Regulamento Local</vt:lpstr>
      <vt:lpstr>Primeira Etapa Gestor Central</vt:lpstr>
      <vt:lpstr>Segunda Etapa Controle da Política de Informações</vt:lpstr>
      <vt:lpstr>Segunda Etapa Controle da Política de Informações</vt:lpstr>
      <vt:lpstr>Segunda Etapa Controle da Política de Informações</vt:lpstr>
      <vt:lpstr>Terceira Etapa Planejamento e Execução</vt:lpstr>
      <vt:lpstr>Terceira Etapa Planejamento e Execução</vt:lpstr>
      <vt:lpstr>Terceira Etapa Planejamento e Execução</vt:lpstr>
      <vt:lpstr>Organização das informações no Observatório Social</vt:lpstr>
      <vt:lpstr>Questões interessantes</vt:lpstr>
      <vt:lpstr>Questões interessantes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Transparência ativa e passiva</dc:title>
  <dc:creator>Autor</dc:creator>
  <cp:lastModifiedBy>Autor</cp:lastModifiedBy>
  <cp:revision>17</cp:revision>
  <dcterms:created xsi:type="dcterms:W3CDTF">2018-11-22T11:00:21Z</dcterms:created>
  <dcterms:modified xsi:type="dcterms:W3CDTF">2018-11-22T14:28:26Z</dcterms:modified>
</cp:coreProperties>
</file>